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61" r:id="rId7"/>
    <p:sldId id="260" r:id="rId8"/>
    <p:sldId id="262" r:id="rId9"/>
    <p:sldId id="259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68" r:id="rId18"/>
    <p:sldId id="271" r:id="rId19"/>
    <p:sldId id="272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909866-A0E3-4FF1-93CB-6A81718449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F8C7B-5522-4EB3-BDEC-94FC64C012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3/15/2020 am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3DE93-BD36-48EC-91B9-61DAF36FA7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9A2D5-B535-4867-A6C1-EED4C0AC7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0D054DB-3B4C-4CC6-A23B-AA651256F5E3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858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3/15/2020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B4ACEC-4E05-40D2-8961-95EC3E84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69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3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1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3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9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4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3A55-5A4C-4E32-9A1C-2BCAB9373A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4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16C6-F59E-4915-ADB3-A1EF7B844D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7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FDF5-E4B9-4F08-B438-B7438FAF8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5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ED17F-3F1B-4BC1-B699-8A51F5525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1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E685-699F-4321-AAFA-27D52EFCD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32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4C63-E01A-440D-8F1E-6F5B4E70D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1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DA0AD-3BE3-42AD-85E5-83E7F808E3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14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52064-8E59-4A63-BAE2-F57FB4416C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952E-58E6-4579-B95E-4AED57A472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2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24A01-239A-45FC-812C-4321588514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7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EB6C-B036-4E5F-9FEB-75C742E182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58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1A80A-59E3-41FE-94A4-B081083926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5E6F6-1BA3-43FE-88CF-ABD2DC7591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58F0-480C-4E3D-B3A0-9F6A35C3D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91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D62C-50B2-495D-8E2B-EAA9A4DE43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9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65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65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4ABC4-7240-47D0-A919-712B10ACB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02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6CED4-4B87-4284-8C74-19AF23C4F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3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3FEB8-CF47-4120-9107-A6DB42CAE0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22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90800"/>
            <a:ext cx="5111750" cy="353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A5B1-55EF-4788-8CF7-8C8033E9AC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383F-A51C-43AD-B69E-A832FBEB87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9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F735-D2E6-4AF2-A17B-5AD1B9364B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71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1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5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8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1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01730-4CAF-4480-9C6B-1CE120DEC0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72" descr="in the beginning god_t">
            <a:extLst>
              <a:ext uri="{FF2B5EF4-FFF2-40B4-BE49-F238E27FC236}">
                <a16:creationId xmlns:a16="http://schemas.microsoft.com/office/drawing/2014/main" id="{908DC203-76F9-4C15-B39B-6124E1DE4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8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9" name="Picture 99" descr="in the beginning god_c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4052E5-6F82-4175-AFF9-CBCA6B9260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4" name="Picture 178" descr="in the beginning god_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48000"/>
            <a:ext cx="82296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F70F7-644A-4815-9DC6-5AB502B976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jan Pro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Garamond Premr Pro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Garamond Premr Pro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Garamond Premr Pro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Garamond Premr Pro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Garamond Premr Pro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EE68-FE87-4A37-90D6-47C58E1D6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0717"/>
            <a:ext cx="7772400" cy="769441"/>
          </a:xfrm>
        </p:spPr>
        <p:txBody>
          <a:bodyPr>
            <a:spAutoFit/>
          </a:bodyPr>
          <a:lstStyle/>
          <a:p>
            <a:r>
              <a:rPr lang="en-US" b="1" dirty="0"/>
              <a:t>The Wrath Of God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B4AC6-AF6A-4595-A0C7-1450DE5F5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0011"/>
          </a:xfrm>
        </p:spPr>
        <p:txBody>
          <a:bodyPr>
            <a:spAutoFit/>
          </a:bodyPr>
          <a:lstStyle/>
          <a:p>
            <a:r>
              <a:rPr lang="en-US" i="1" dirty="0"/>
              <a:t>“</a:t>
            </a:r>
            <a:r>
              <a:rPr lang="en-US" b="1" i="1" dirty="0"/>
              <a:t>God gave them up</a:t>
            </a:r>
            <a:r>
              <a:rPr lang="en-US" i="1" dirty="0"/>
              <a:t> …” </a:t>
            </a:r>
          </a:p>
          <a:p>
            <a:r>
              <a:rPr lang="en-US" b="1" dirty="0"/>
              <a:t>Those who refused to have HIM in their knowledge!</a:t>
            </a:r>
            <a:endParaRPr lang="en-US" dirty="0"/>
          </a:p>
          <a:p>
            <a:endParaRPr lang="en-US" dirty="0"/>
          </a:p>
          <a:p>
            <a:r>
              <a:rPr lang="en-US" dirty="0"/>
              <a:t>Romans 1:18-32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19960-C0A5-46AB-B64C-5A852640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D3A55-5A4C-4E32-9A1C-2BCAB9373A7B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6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3647"/>
          </a:xfrm>
        </p:spPr>
        <p:txBody>
          <a:bodyPr>
            <a:spAutoFit/>
          </a:bodyPr>
          <a:lstStyle/>
          <a:p>
            <a:r>
              <a:rPr lang="en-US" sz="2800" i="1" dirty="0"/>
              <a:t>“</a:t>
            </a:r>
            <a:r>
              <a:rPr lang="en-US" sz="2800" b="1" i="1" dirty="0"/>
              <a:t>To Lust</a:t>
            </a:r>
            <a:r>
              <a:rPr lang="en-US" sz="2800" i="1" dirty="0"/>
              <a:t>”</a:t>
            </a:r>
            <a:r>
              <a:rPr lang="en-US" sz="2800" dirty="0"/>
              <a:t> </a:t>
            </a:r>
            <a:r>
              <a:rPr lang="en-US" sz="2800" i="1" dirty="0" err="1"/>
              <a:t>epithumia</a:t>
            </a:r>
            <a:r>
              <a:rPr lang="en-US" sz="2800" i="1" dirty="0"/>
              <a:t> </a:t>
            </a:r>
            <a:r>
              <a:rPr lang="en-US" sz="2800" dirty="0"/>
              <a:t>“desire, craving, longing, or inclination,” but the nature of the desire may be either good or bad.</a:t>
            </a:r>
            <a:endParaRPr lang="en-US" sz="2800" i="1" dirty="0"/>
          </a:p>
          <a:p>
            <a:r>
              <a:rPr lang="en-US" sz="2800" i="1" dirty="0"/>
              <a:t>“</a:t>
            </a:r>
            <a:r>
              <a:rPr lang="en-US" sz="2800" b="1" i="1" dirty="0"/>
              <a:t>To Uncleanness</a:t>
            </a:r>
            <a:r>
              <a:rPr lang="en-US" sz="2800" i="1" dirty="0"/>
              <a:t>”</a:t>
            </a:r>
            <a:r>
              <a:rPr lang="en-US" sz="2800" dirty="0"/>
              <a:t> </a:t>
            </a:r>
            <a:r>
              <a:rPr lang="en-US" sz="2800" i="1" dirty="0" err="1"/>
              <a:t>akatharsia</a:t>
            </a:r>
            <a:r>
              <a:rPr lang="en-US" sz="2800" i="1" dirty="0"/>
              <a:t> </a:t>
            </a:r>
            <a:r>
              <a:rPr lang="en-US" sz="2800" dirty="0"/>
              <a:t>in this context, “in a moral sense, the impurity of lustful, luxurious, profligate living” (AG; Thayer).</a:t>
            </a:r>
            <a:br>
              <a:rPr lang="en-US" sz="2800" dirty="0"/>
            </a:br>
            <a:r>
              <a:rPr lang="en-US" dirty="0"/>
              <a:t>(cf. 1 Corinthians 6:19-20).</a:t>
            </a:r>
            <a:endParaRPr lang="en-US" sz="2800" dirty="0"/>
          </a:p>
          <a:p>
            <a:r>
              <a:rPr lang="en-US" dirty="0"/>
              <a:t>Dishonoring their bodies among themselves. Why? Because they exchanged the truth of God for the lie. Romans 1:25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73E690-479A-447E-A6D5-198BFBAD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D9160-9229-4DE9-9B05-D9CD9580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56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66" y="1589690"/>
            <a:ext cx="8686800" cy="4525963"/>
          </a:xfrm>
        </p:spPr>
        <p:txBody>
          <a:bodyPr>
            <a:spAutoFit/>
          </a:bodyPr>
          <a:lstStyle/>
          <a:p>
            <a:r>
              <a:rPr lang="en-US" i="1" dirty="0"/>
              <a:t>“To </a:t>
            </a:r>
            <a:r>
              <a:rPr lang="en-US" b="1" i="1" u="sng" dirty="0"/>
              <a:t>vile</a:t>
            </a:r>
            <a:r>
              <a:rPr lang="en-US" i="1" dirty="0"/>
              <a:t> passions”…</a:t>
            </a:r>
            <a:r>
              <a:rPr lang="en-US" dirty="0"/>
              <a:t> Sexual perversions!</a:t>
            </a:r>
            <a:endParaRPr lang="en-US" i="1" dirty="0"/>
          </a:p>
          <a:p>
            <a:pPr lvl="1"/>
            <a:r>
              <a:rPr lang="en-US" i="1" dirty="0" err="1"/>
              <a:t>atimia</a:t>
            </a:r>
            <a:r>
              <a:rPr lang="en-US" i="1" dirty="0"/>
              <a:t> </a:t>
            </a:r>
            <a:r>
              <a:rPr lang="en-US" dirty="0"/>
              <a:t>has the sense of “</a:t>
            </a:r>
            <a:r>
              <a:rPr lang="en-US" i="1" dirty="0"/>
              <a:t>dishonor</a:t>
            </a:r>
            <a:r>
              <a:rPr lang="en-US" dirty="0"/>
              <a:t>, </a:t>
            </a:r>
            <a:r>
              <a:rPr lang="en-US" i="1" dirty="0"/>
              <a:t>disgrace</a:t>
            </a:r>
            <a:r>
              <a:rPr lang="en-US" dirty="0"/>
              <a:t>, </a:t>
            </a:r>
            <a:r>
              <a:rPr lang="en-US" i="1" dirty="0"/>
              <a:t>shame</a:t>
            </a:r>
            <a:r>
              <a:rPr lang="en-US" dirty="0"/>
              <a:t>” (AG 119).</a:t>
            </a:r>
          </a:p>
          <a:p>
            <a:r>
              <a:rPr lang="en-US" dirty="0"/>
              <a:t>It is a scathing denunciation of homosexual acts. </a:t>
            </a:r>
          </a:p>
          <a:p>
            <a:pPr lvl="1"/>
            <a:r>
              <a:rPr lang="en-US" dirty="0"/>
              <a:t>Case in point, </a:t>
            </a:r>
            <a:r>
              <a:rPr lang="en-US" b="1" dirty="0"/>
              <a:t>lesbianism.</a:t>
            </a:r>
            <a:r>
              <a:rPr lang="en-US" dirty="0"/>
              <a:t> Romans 1:26</a:t>
            </a:r>
          </a:p>
          <a:p>
            <a:pPr lvl="2"/>
            <a:r>
              <a:rPr lang="en-US" dirty="0"/>
              <a:t>Women exchanging the natural use for what is against nature</a:t>
            </a:r>
          </a:p>
          <a:p>
            <a:pPr lvl="1"/>
            <a:r>
              <a:rPr lang="en-US" dirty="0"/>
              <a:t>Case in point, </a:t>
            </a:r>
            <a:r>
              <a:rPr lang="en-US" b="1" dirty="0"/>
              <a:t>homosexuality. </a:t>
            </a:r>
            <a:r>
              <a:rPr lang="en-US" dirty="0"/>
              <a:t>Romans 1:27; </a:t>
            </a:r>
            <a:br>
              <a:rPr lang="en-US" dirty="0"/>
            </a:br>
            <a:r>
              <a:rPr lang="en-US" dirty="0"/>
              <a:t>cf. 1 Corinthians 7:2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DC80E9-06F3-4703-A69A-F7647131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55D4F3-FB59-4A6C-8C95-E9DE922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6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66" y="1218517"/>
            <a:ext cx="8686800" cy="5583067"/>
          </a:xfrm>
        </p:spPr>
        <p:txBody>
          <a:bodyPr>
            <a:spAutoFit/>
          </a:bodyPr>
          <a:lstStyle/>
          <a:p>
            <a:r>
              <a:rPr lang="en-US" i="1" dirty="0"/>
              <a:t>“To </a:t>
            </a:r>
            <a:r>
              <a:rPr lang="en-US" b="1" i="1" u="sng" dirty="0"/>
              <a:t>vile</a:t>
            </a:r>
            <a:r>
              <a:rPr lang="en-US" i="1" dirty="0"/>
              <a:t> passions” …</a:t>
            </a:r>
            <a:r>
              <a:rPr lang="en-US" dirty="0"/>
              <a:t> Sexual perversions!</a:t>
            </a:r>
            <a:endParaRPr lang="en-US" i="1" dirty="0"/>
          </a:p>
          <a:p>
            <a:pPr lvl="1"/>
            <a:r>
              <a:rPr lang="en-US" dirty="0"/>
              <a:t>Their moral standards are based on the delusion that the creature is to be worshiped rather than the Creator. How much more could they go astray?</a:t>
            </a:r>
          </a:p>
          <a:p>
            <a:pPr lvl="1"/>
            <a:r>
              <a:rPr lang="en-US" dirty="0"/>
              <a:t>Nothing new … Genesis 19:1-25; Leviticus 18:22; 20:13; Deuteronomy 23: 17-18, both fornication and homosexuality are condemned as prohibited conduct. (see 1 Kings 14:24; 2 Kings 23:7; Isaiah 1:9; 3:9; Lamentations 4:9).</a:t>
            </a:r>
          </a:p>
          <a:p>
            <a:pPr lvl="1"/>
            <a:r>
              <a:rPr lang="en-US" dirty="0"/>
              <a:t>Paul also condemned homosexuality in other epistles. He referred to </a:t>
            </a:r>
            <a:r>
              <a:rPr lang="en-US" i="1" dirty="0"/>
              <a:t>“abusers of themselves with mankind” (</a:t>
            </a:r>
            <a:r>
              <a:rPr lang="en-US" i="1" dirty="0" err="1"/>
              <a:t>arsenokoitai</a:t>
            </a:r>
            <a:r>
              <a:rPr lang="en-US" i="1" dirty="0"/>
              <a:t>)</a:t>
            </a:r>
            <a:r>
              <a:rPr lang="en-US" dirty="0"/>
              <a:t> (1 Corinthians 6:9)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FA4CDD-87BC-4C24-B3DF-330EDA73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6398F-B578-4BEB-8920-701C544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7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72" y="1508213"/>
            <a:ext cx="8686800" cy="5268310"/>
          </a:xfrm>
        </p:spPr>
        <p:txBody>
          <a:bodyPr>
            <a:spAutoFit/>
          </a:bodyPr>
          <a:lstStyle/>
          <a:p>
            <a:r>
              <a:rPr lang="en-US" i="1" dirty="0"/>
              <a:t>“And even as they did not like </a:t>
            </a:r>
            <a:r>
              <a:rPr lang="en-US" dirty="0"/>
              <a:t>(</a:t>
            </a:r>
            <a:r>
              <a:rPr lang="en-US" i="1" dirty="0" err="1"/>
              <a:t>ouk</a:t>
            </a:r>
            <a:r>
              <a:rPr lang="en-US" i="1" dirty="0"/>
              <a:t> </a:t>
            </a:r>
            <a:r>
              <a:rPr lang="en-US" i="1" dirty="0" err="1"/>
              <a:t>edokimasan</a:t>
            </a:r>
            <a:r>
              <a:rPr lang="en-US" dirty="0"/>
              <a:t>) </a:t>
            </a:r>
            <a:r>
              <a:rPr lang="en-US" i="1" dirty="0"/>
              <a:t>to retain God in their knowledge …” KJV</a:t>
            </a:r>
            <a:endParaRPr lang="en-US" dirty="0"/>
          </a:p>
          <a:p>
            <a:r>
              <a:rPr lang="en-US" dirty="0"/>
              <a:t>“They did not see fit to have a true knowledge of God Rom 1:28” </a:t>
            </a:r>
            <a:r>
              <a:rPr lang="en-US" sz="2400" dirty="0"/>
              <a:t>(AG).</a:t>
            </a:r>
            <a:endParaRPr lang="en-US" dirty="0"/>
          </a:p>
          <a:p>
            <a:r>
              <a:rPr lang="en-US" dirty="0"/>
              <a:t> They did not “recognize as genuine after examination, to approve, deem worthy: to be kept in knowledge” </a:t>
            </a:r>
            <a:r>
              <a:rPr lang="en-US" sz="2400" dirty="0"/>
              <a:t>(Thayer).</a:t>
            </a:r>
            <a:endParaRPr lang="en-US" dirty="0"/>
          </a:p>
          <a:p>
            <a:r>
              <a:rPr lang="en-US" dirty="0"/>
              <a:t>These people did not desire, after </a:t>
            </a:r>
            <a:r>
              <a:rPr lang="en-US" u="sng" dirty="0"/>
              <a:t>proving</a:t>
            </a:r>
            <a:r>
              <a:rPr lang="en-US" dirty="0"/>
              <a:t> or </a:t>
            </a:r>
            <a:r>
              <a:rPr lang="en-US" u="sng" dirty="0"/>
              <a:t>examining</a:t>
            </a:r>
            <a:r>
              <a:rPr lang="en-US" dirty="0"/>
              <a:t> the evidence of the true God, to select or choose him!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2D1733-993A-4392-8896-B7CB4BE2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E18B3-F176-47F3-B142-1FB61DF0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53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19" y="1589690"/>
            <a:ext cx="8686800" cy="4327338"/>
          </a:xfrm>
        </p:spPr>
        <p:txBody>
          <a:bodyPr>
            <a:spAutoFit/>
          </a:bodyPr>
          <a:lstStyle/>
          <a:p>
            <a:r>
              <a:rPr lang="en-US" i="1" dirty="0"/>
              <a:t>“Unto a reprobate mind.”</a:t>
            </a:r>
          </a:p>
          <a:p>
            <a:r>
              <a:rPr lang="en-US" dirty="0"/>
              <a:t>They were abandoned to their depraved thoughts (AG).</a:t>
            </a:r>
          </a:p>
          <a:p>
            <a:r>
              <a:rPr lang="en-US" dirty="0"/>
              <a:t>Reprobate </a:t>
            </a:r>
            <a:r>
              <a:rPr lang="en-US" i="1" dirty="0" err="1"/>
              <a:t>adokimos</a:t>
            </a:r>
            <a:r>
              <a:rPr lang="en-US" i="1" dirty="0"/>
              <a:t> </a:t>
            </a:r>
            <a:r>
              <a:rPr lang="en-US" dirty="0"/>
              <a:t>“n</a:t>
            </a:r>
            <a:r>
              <a:rPr lang="en-US" i="1" dirty="0"/>
              <a:t>ot standing the test, not approved”</a:t>
            </a:r>
            <a:r>
              <a:rPr lang="en-US" dirty="0"/>
              <a:t> </a:t>
            </a:r>
            <a:r>
              <a:rPr lang="en-US" sz="2400" dirty="0"/>
              <a:t>(Thayer)</a:t>
            </a:r>
          </a:p>
          <a:p>
            <a:r>
              <a:rPr lang="en-US" dirty="0"/>
              <a:t>One can be reprobate not only in mind, but also in person (2 Corinthians 13:5-7), in faith</a:t>
            </a:r>
            <a:br>
              <a:rPr lang="en-US" dirty="0"/>
            </a:br>
            <a:r>
              <a:rPr lang="en-US" dirty="0"/>
              <a:t>(2 Timothy 3:8), and to good works (Titus 1:16).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E5B659-43A0-4667-BF39-51C89070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BA78F-A14D-402D-BC6A-2E76CC96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19" y="1261241"/>
            <a:ext cx="8686800" cy="550920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/>
              <a:t>“to do those things which are not fitting.”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Romans 13:13; 1 Corinthians 5:9-11; 6:9-10; 2 Corinthians 12:20-21; Galatians 5:19-21; Ephesians 4:19ff; 5:3-5; Colossians 3:5-9;</a:t>
            </a:r>
            <a:br>
              <a:rPr lang="en-US" sz="2400" i="1" dirty="0"/>
            </a:br>
            <a:r>
              <a:rPr lang="en-US" sz="2400" i="1" dirty="0"/>
              <a:t>1 Thessalonians 2:3; 4:3-7; 1 Timothy 1:9-10; 6:4-5; 2 Timothy 3:2-5; Titus 3:3, 9-10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Unrighteousness, fornication, wickedness, covetousness, maliciousness.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Envy, murder, strife, deceit, evil-mindedness (malignity).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Whisperers, backbiters, haters of God (contempt).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Violent (NKJV), proud, boasters, inventors of evil things, disobedient to parents.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Undiscerning, untrustworthy, Without natural affection (unloving NASV), unforgiving (implacable), unmerciful.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BCF649-192D-483E-BBEC-9902342C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F93FD-D8FC-44D7-932E-A1F0BD94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5AC5-AD9F-4566-802B-224EAE50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dirty="0"/>
              <a:t>God’s Wrath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9B8B-9576-4DEF-8E71-8D77A4AD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76364"/>
          </a:xfrm>
        </p:spPr>
        <p:txBody>
          <a:bodyPr>
            <a:spAutoFit/>
          </a:bodyPr>
          <a:lstStyle/>
          <a:p>
            <a:r>
              <a:rPr lang="en-US" dirty="0"/>
              <a:t>Is manifested today by simply allowing man to go his own way.</a:t>
            </a:r>
          </a:p>
          <a:p>
            <a:pPr lvl="1"/>
            <a:r>
              <a:rPr lang="en-US" dirty="0"/>
              <a:t>To follow the desires of his heart.</a:t>
            </a:r>
          </a:p>
          <a:p>
            <a:pPr lvl="1"/>
            <a:r>
              <a:rPr lang="en-US" dirty="0"/>
              <a:t>To follow the passions of his lusts.</a:t>
            </a:r>
          </a:p>
          <a:p>
            <a:pPr lvl="1"/>
            <a:r>
              <a:rPr lang="en-US" dirty="0"/>
              <a:t>Stumbling in blind ignorance to increasing degrees of depravity. cf. Ephesians 4:17-19</a:t>
            </a:r>
          </a:p>
          <a:p>
            <a:pPr lvl="1"/>
            <a:r>
              <a:rPr lang="en-US" dirty="0"/>
              <a:t>Reaping the consequences.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E9E84-1B9D-4D9B-8C7D-C775A2D4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8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C24A-8727-4123-9A8B-A59D1961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dirty="0"/>
              <a:t>God’s Mercy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5D17-EB3B-466A-BAC8-C25E9D04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98" y="1307456"/>
            <a:ext cx="8786648" cy="5509200"/>
          </a:xfrm>
        </p:spPr>
        <p:txBody>
          <a:bodyPr>
            <a:spAutoFit/>
          </a:bodyPr>
          <a:lstStyle/>
          <a:p>
            <a:r>
              <a:rPr lang="en-US" dirty="0"/>
              <a:t>Is manifested today for those willing to turn back to Him.</a:t>
            </a:r>
          </a:p>
          <a:p>
            <a:r>
              <a:rPr lang="en-US" dirty="0"/>
              <a:t>Willing to acknowledge His revelation.</a:t>
            </a:r>
          </a:p>
          <a:p>
            <a:r>
              <a:rPr lang="en-US" dirty="0"/>
              <a:t>That given through creation.</a:t>
            </a:r>
          </a:p>
          <a:p>
            <a:r>
              <a:rPr lang="en-US" dirty="0"/>
              <a:t> Even more so that given through His Son!</a:t>
            </a:r>
            <a:br>
              <a:rPr lang="en-US" dirty="0"/>
            </a:br>
            <a:r>
              <a:rPr lang="en-US" dirty="0"/>
              <a:t> cf. 1 John 4:9-10</a:t>
            </a:r>
          </a:p>
          <a:p>
            <a:r>
              <a:rPr lang="en-US" dirty="0"/>
              <a:t>Willing to be thankful to Him. cf. Colossians 1:12; 2:7; 3:15,17; 4:2</a:t>
            </a:r>
          </a:p>
          <a:p>
            <a:r>
              <a:rPr lang="en-US" dirty="0"/>
              <a:t>Showing gratitude through repentance. </a:t>
            </a:r>
            <a:br>
              <a:rPr lang="en-US" dirty="0"/>
            </a:br>
            <a:r>
              <a:rPr lang="en-US" dirty="0"/>
              <a:t>cf. Romans 2:4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D402F1-D3F7-4334-A402-8A417C57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61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A53B-519D-469B-A86A-4E77C839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dirty="0"/>
              <a:t>The Day Of God’s Wrath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CB69B-4228-4B3D-B382-7A423B97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10" y="1600200"/>
            <a:ext cx="8476593" cy="3834896"/>
          </a:xfrm>
        </p:spPr>
        <p:txBody>
          <a:bodyPr>
            <a:spAutoFit/>
          </a:bodyPr>
          <a:lstStyle/>
          <a:p>
            <a:r>
              <a:rPr lang="en-US" dirty="0"/>
              <a:t>Revealed from heaven – Romans 1:18a</a:t>
            </a:r>
          </a:p>
          <a:p>
            <a:r>
              <a:rPr lang="en-US" dirty="0"/>
              <a:t>Against all ungodliness and unrighteousness of men – Romans 1:18b</a:t>
            </a:r>
          </a:p>
          <a:p>
            <a:r>
              <a:rPr lang="en-US" dirty="0"/>
              <a:t>The righteous judgment of God.</a:t>
            </a:r>
            <a:br>
              <a:rPr lang="en-US" dirty="0"/>
            </a:br>
            <a:r>
              <a:rPr lang="en-US" dirty="0"/>
              <a:t>cf. Romans 2:4-6</a:t>
            </a:r>
          </a:p>
          <a:p>
            <a:r>
              <a:rPr lang="en-US" dirty="0"/>
              <a:t>A day of judgment of the ungodly.</a:t>
            </a:r>
            <a:br>
              <a:rPr lang="en-US" dirty="0"/>
            </a:br>
            <a:r>
              <a:rPr lang="en-US" dirty="0"/>
              <a:t>cf. 2 Peter 3:7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C8CEE-57C7-4B74-962F-B2E44443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3546-0A6B-4515-B853-337A9378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dirty="0"/>
              <a:t>Why God Manifests His Wrath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F55-57AB-42B8-B3AC-C9F6B2DF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262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Because man spurns (attempts to stifle or suppress) God's revealed truth.</a:t>
            </a:r>
          </a:p>
          <a:p>
            <a:r>
              <a:rPr lang="en-US" dirty="0"/>
              <a:t>Rejecting what is true.</a:t>
            </a:r>
          </a:p>
          <a:p>
            <a:r>
              <a:rPr lang="en-US" dirty="0"/>
              <a:t>Justifying what is ungodly and unrighteous.</a:t>
            </a:r>
            <a:br>
              <a:rPr lang="en-US" dirty="0"/>
            </a:br>
            <a:r>
              <a:rPr lang="en-US" sz="2800" dirty="0"/>
              <a:t>Isaiah 5:20, </a:t>
            </a:r>
            <a:r>
              <a:rPr lang="en-US" sz="2800" i="1" dirty="0"/>
              <a:t>“Woe unto them that call evil good, and good evil; that put darkness for light, and light for darkness; that put bitter for sweet, and sweet for bitter!”</a:t>
            </a:r>
            <a:endParaRPr lang="en-US" sz="36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EE02E-E5E0-4E27-A047-8FD753D9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81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3546-0A6B-4515-B853-337A9378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dirty="0"/>
              <a:t>Why God Manifests His Wrath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F55-57AB-42B8-B3AC-C9F6B2DF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9959" cy="429040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Because man spurns God’s revealed truth.</a:t>
            </a:r>
          </a:p>
          <a:p>
            <a:pPr marL="0" indent="0">
              <a:buNone/>
            </a:pPr>
            <a:r>
              <a:rPr lang="en-US" sz="2800" u="sng" dirty="0"/>
              <a:t>By rejecting what is true</a:t>
            </a:r>
            <a:r>
              <a:rPr lang="en-US" sz="2800" dirty="0"/>
              <a:t>.</a:t>
            </a:r>
          </a:p>
          <a:p>
            <a:r>
              <a:rPr lang="en-US" sz="2800" dirty="0"/>
              <a:t>Justifying what is ungodly and unrighteous.</a:t>
            </a:r>
            <a:br>
              <a:rPr lang="en-US" sz="2800" dirty="0"/>
            </a:br>
            <a:r>
              <a:rPr lang="en-US" sz="2800" b="1" u="sng" dirty="0"/>
              <a:t>Ungodlines</a:t>
            </a:r>
            <a:r>
              <a:rPr lang="en-US" sz="2800" b="1" dirty="0"/>
              <a:t>s </a:t>
            </a:r>
            <a:r>
              <a:rPr lang="en-US" sz="2800" i="1" dirty="0" err="1"/>
              <a:t>asebeian</a:t>
            </a:r>
            <a:r>
              <a:rPr lang="en-US" sz="2800" dirty="0"/>
              <a:t>, “godlessness, impiety, in thought and act” </a:t>
            </a:r>
            <a:r>
              <a:rPr lang="en-US" sz="2000" dirty="0"/>
              <a:t>(AG). </a:t>
            </a:r>
            <a:r>
              <a:rPr lang="en-US" sz="2800" dirty="0"/>
              <a:t>“Want of reverence towards God” </a:t>
            </a:r>
            <a:r>
              <a:rPr lang="en-US" sz="2000" dirty="0"/>
              <a:t>(Thayer).</a:t>
            </a:r>
          </a:p>
          <a:p>
            <a:r>
              <a:rPr lang="en-US" sz="2800" b="1" u="sng" dirty="0"/>
              <a:t>Unrighteousness</a:t>
            </a:r>
            <a:r>
              <a:rPr lang="en-US" sz="2800" b="1" dirty="0"/>
              <a:t> </a:t>
            </a:r>
            <a:r>
              <a:rPr lang="en-US" sz="2800" i="1" dirty="0" err="1"/>
              <a:t>adikia</a:t>
            </a:r>
            <a:r>
              <a:rPr lang="en-US" sz="2800" i="1" dirty="0"/>
              <a:t>,</a:t>
            </a:r>
            <a:r>
              <a:rPr lang="en-US" sz="2800" dirty="0"/>
              <a:t> “It is a deed that violates right or justice; in brief, it is wrongdoing” </a:t>
            </a:r>
            <a:r>
              <a:rPr lang="en-US" sz="2000" dirty="0"/>
              <a:t>(Thayer; AG; Vine). – </a:t>
            </a:r>
            <a:r>
              <a:rPr lang="en-US" sz="2800" dirty="0"/>
              <a:t>cf. 2 Thessalonians 2:6-7.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B208A-853C-4B34-ABC1-254AD7CE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45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3546-0A6B-4515-B853-337A9378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dirty="0"/>
              <a:t>Why God Manifests His Wrath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F55-57AB-42B8-B3AC-C9F6B2DF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213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Because man spurns what God has revealed. Romans 1:19-20</a:t>
            </a:r>
          </a:p>
          <a:p>
            <a:r>
              <a:rPr lang="en-US" dirty="0"/>
              <a:t>Things about God. cf. Psalms 19:1-2;</a:t>
            </a:r>
            <a:br>
              <a:rPr lang="en-US" dirty="0"/>
            </a:br>
            <a:r>
              <a:rPr lang="en-US" dirty="0"/>
              <a:t>Psalms 14:1</a:t>
            </a:r>
          </a:p>
          <a:p>
            <a:r>
              <a:rPr lang="en-US" dirty="0"/>
              <a:t>Eternal </a:t>
            </a:r>
            <a:r>
              <a:rPr lang="en-US" b="1" dirty="0"/>
              <a:t>power and Godhead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a spirit being, God cannot be seen with physical eyes (Colossians 1:15; John 1:18;</a:t>
            </a:r>
            <a:br>
              <a:rPr lang="en-US" dirty="0"/>
            </a:br>
            <a:r>
              <a:rPr lang="en-US" dirty="0"/>
              <a:t>1 Timothy 1:17; Hebrews 11:27; Exodus 24:10ff; 33:20-23; Genesis 32:20; Judges 6:22f; 13:20ff; Isaiah 6:5).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269B1-89F5-4A44-BCC6-64767455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95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3546-0A6B-4515-B853-337A9378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dirty="0"/>
              <a:t>Why God Manifests His Wrath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F55-57AB-42B8-B3AC-C9F6B2DF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5" y="1518723"/>
            <a:ext cx="8849710" cy="529991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Because man spurns what God has revealed. </a:t>
            </a:r>
            <a:br>
              <a:rPr lang="en-US" dirty="0"/>
            </a:br>
            <a:r>
              <a:rPr lang="en-US" dirty="0"/>
              <a:t>Romans 1:19-20</a:t>
            </a:r>
          </a:p>
          <a:p>
            <a:r>
              <a:rPr lang="en-US" sz="2800" u="sng" dirty="0"/>
              <a:t>Things about God</a:t>
            </a:r>
            <a:r>
              <a:rPr lang="en-US" sz="2000" dirty="0"/>
              <a:t>.</a:t>
            </a:r>
            <a:r>
              <a:rPr lang="en-US" sz="2400" dirty="0"/>
              <a:t> </a:t>
            </a:r>
            <a:r>
              <a:rPr lang="en-US" sz="2800" dirty="0"/>
              <a:t>(Psalms 14:1; 19:1-2; 94:9; 143:5; </a:t>
            </a:r>
          </a:p>
          <a:p>
            <a:r>
              <a:rPr lang="en-US" sz="2800" dirty="0"/>
              <a:t>Isaiah 42:5; Job 12:9; 26:14; 36:24-33; Acts 14:15-17).</a:t>
            </a:r>
          </a:p>
          <a:p>
            <a:r>
              <a:rPr lang="en-US" sz="2800" b="1" dirty="0"/>
              <a:t>Power:</a:t>
            </a:r>
            <a:r>
              <a:rPr lang="en-US" sz="2800" i="1" dirty="0"/>
              <a:t> Dunamis </a:t>
            </a:r>
            <a:r>
              <a:rPr lang="en-US" sz="2800" dirty="0"/>
              <a:t>means “strength, ability, power; … universally inherent power, power residing in a thing by virtue of its nature, or which a person or thing exerts and puts forth” </a:t>
            </a:r>
            <a:r>
              <a:rPr lang="en-US" sz="2000" dirty="0"/>
              <a:t>(Thayer; see also AG).</a:t>
            </a:r>
          </a:p>
          <a:p>
            <a:r>
              <a:rPr lang="en-US" sz="2800" b="1" dirty="0"/>
              <a:t>Godhood:</a:t>
            </a:r>
            <a:r>
              <a:rPr lang="en-US" sz="2800" dirty="0"/>
              <a:t> “</a:t>
            </a:r>
            <a:r>
              <a:rPr lang="en-US" sz="2800" i="1" dirty="0" err="1"/>
              <a:t>Theotēs</a:t>
            </a:r>
            <a:r>
              <a:rPr lang="en-US" sz="2800" i="1" dirty="0"/>
              <a:t> </a:t>
            </a:r>
            <a:r>
              <a:rPr lang="en-US" sz="2800" dirty="0"/>
              <a:t>indicates the Divine essence of Godhood, the Personality of God; </a:t>
            </a:r>
            <a:r>
              <a:rPr lang="en-US" sz="2800" i="1" dirty="0" err="1"/>
              <a:t>theiotes</a:t>
            </a:r>
            <a:r>
              <a:rPr lang="en-US" sz="2800" dirty="0"/>
              <a:t>, the attributes of God, His Divine nature and properties” </a:t>
            </a:r>
            <a:r>
              <a:rPr lang="en-US" sz="2000" dirty="0"/>
              <a:t>(Thayer; see also AG).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9C3CC-6B7B-46F0-B283-F1C03972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3546-0A6B-4515-B853-337A9378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dirty="0"/>
              <a:t>Why God Manifests His Wrath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F55-57AB-42B8-B3AC-C9F6B2DF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Because man is ungrateful and foolish. </a:t>
            </a:r>
            <a:br>
              <a:rPr lang="en-US" dirty="0"/>
            </a:br>
            <a:r>
              <a:rPr lang="en-US" dirty="0"/>
              <a:t>Romans 1:21-23</a:t>
            </a:r>
          </a:p>
          <a:p>
            <a:r>
              <a:rPr lang="en-US" dirty="0"/>
              <a:t>Making God into their own image.</a:t>
            </a:r>
          </a:p>
          <a:p>
            <a:r>
              <a:rPr lang="en-US" dirty="0"/>
              <a:t>Making God into the image of other animate objects.</a:t>
            </a:r>
          </a:p>
          <a:p>
            <a:r>
              <a:rPr lang="en-US" dirty="0"/>
              <a:t>Examples: Jeremiah 2:11; Exodus 32; Ephesians 5:5; Colossians 3:5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77D4D-D12D-4EA5-8431-341EC43A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38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AA2-5F20-4A8D-A086-985332FE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dirty="0"/>
              <a:t>The Wrath Of God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7813-CE40-42A2-B475-9159B99FE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3034"/>
          </a:xfrm>
        </p:spPr>
        <p:txBody>
          <a:bodyPr>
            <a:spAutoFit/>
          </a:bodyPr>
          <a:lstStyle/>
          <a:p>
            <a:r>
              <a:rPr lang="en-US" dirty="0"/>
              <a:t>The wrath of God at the last day will involve a fiery end. cf. 2 Peter 3:10;</a:t>
            </a:r>
            <a:br>
              <a:rPr lang="en-US" dirty="0"/>
            </a:br>
            <a:r>
              <a:rPr lang="en-US" dirty="0"/>
              <a:t>2 Thessalonians 1:7-9</a:t>
            </a:r>
          </a:p>
          <a:p>
            <a:r>
              <a:rPr lang="en-US" dirty="0"/>
              <a:t>God’s wrath being revealed today is more subtle, but terrible nonetheless.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737E2-AA66-4959-82B9-9AA0850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5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61BB-A31D-4314-98B9-51855C99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264512"/>
            <a:ext cx="8965324" cy="692497"/>
          </a:xfrm>
        </p:spPr>
        <p:txBody>
          <a:bodyPr>
            <a:spAutoFit/>
          </a:bodyPr>
          <a:lstStyle/>
          <a:p>
            <a:r>
              <a:rPr lang="en-US" sz="3900" dirty="0"/>
              <a:t>“God gave them up …” Romans 1:24, 26, 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3C3E8-BAE3-42DE-9E30-2AC06BA4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14808"/>
          </a:xfrm>
        </p:spPr>
        <p:txBody>
          <a:bodyPr>
            <a:spAutoFit/>
          </a:bodyPr>
          <a:lstStyle/>
          <a:p>
            <a:r>
              <a:rPr lang="en-US" i="1" dirty="0" err="1"/>
              <a:t>paradidomi</a:t>
            </a:r>
            <a:r>
              <a:rPr lang="en-US" i="1" dirty="0"/>
              <a:t>:</a:t>
            </a:r>
            <a:r>
              <a:rPr lang="en-US" dirty="0"/>
              <a:t> “</a:t>
            </a:r>
            <a:r>
              <a:rPr lang="en-US" i="1" dirty="0"/>
              <a:t>hand over</a:t>
            </a:r>
            <a:r>
              <a:rPr lang="en-US" dirty="0"/>
              <a:t>, </a:t>
            </a:r>
            <a:r>
              <a:rPr lang="en-US" i="1" dirty="0"/>
              <a:t>turn over</a:t>
            </a:r>
            <a:r>
              <a:rPr lang="en-US" dirty="0"/>
              <a:t>, </a:t>
            </a:r>
            <a:r>
              <a:rPr lang="en-US" i="1" dirty="0"/>
              <a:t>give up </a:t>
            </a:r>
            <a:r>
              <a:rPr lang="en-US" dirty="0"/>
              <a:t>a person … </a:t>
            </a:r>
            <a:r>
              <a:rPr lang="en-US" i="1" dirty="0"/>
              <a:t>he abandoned them to impurity </a:t>
            </a:r>
            <a:r>
              <a:rPr lang="en-US" dirty="0"/>
              <a:t>Romans 1:24” </a:t>
            </a:r>
            <a:r>
              <a:rPr lang="en-US" sz="2400" dirty="0"/>
              <a:t>(AG; see also Thayer).</a:t>
            </a:r>
          </a:p>
          <a:p>
            <a:r>
              <a:rPr lang="en-US" dirty="0"/>
              <a:t>God does not tempt men. James 1:13-15</a:t>
            </a:r>
            <a:br>
              <a:rPr lang="en-US" dirty="0"/>
            </a:br>
            <a:r>
              <a:rPr lang="en-US" sz="2800" dirty="0"/>
              <a:t>When they left him, he permitted them to do as they pleased, but with suffering as a consequence thereof.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574DA-3589-42DC-8331-89045D0E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6C6-F59E-4915-ADB3-A1EF7B844D23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8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44C0F14-9295-4613-816F-3D726FED4DD1}" vid="{30EFF48F-ECC2-4583-9080-94C8F1DF3F3E}"/>
    </a:ext>
  </a:ext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1247</TotalTime>
  <Words>1322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Garamond Premr Pro</vt:lpstr>
      <vt:lpstr>Trajan Pro</vt:lpstr>
      <vt:lpstr>Theme2</vt:lpstr>
      <vt:lpstr>2_Custom Design</vt:lpstr>
      <vt:lpstr>3_Custom Design</vt:lpstr>
      <vt:lpstr>The Wrath Of God</vt:lpstr>
      <vt:lpstr>The Day Of God’s Wrath</vt:lpstr>
      <vt:lpstr>Why God Manifests His Wrath</vt:lpstr>
      <vt:lpstr>Why God Manifests His Wrath</vt:lpstr>
      <vt:lpstr>Why God Manifests His Wrath</vt:lpstr>
      <vt:lpstr>Why God Manifests His Wrath</vt:lpstr>
      <vt:lpstr>Why God Manifests His Wrath</vt:lpstr>
      <vt:lpstr>The Wrath Of God</vt:lpstr>
      <vt:lpstr>“God gave them up …” Romans 1:24, 26, 28</vt:lpstr>
      <vt:lpstr>“God gave them up …” Romans 1:24, 26, 28</vt:lpstr>
      <vt:lpstr>“God gave them up …” Romans 1:24, 26, 28</vt:lpstr>
      <vt:lpstr>“God gave them up …” Romans 1:24, 26, 28</vt:lpstr>
      <vt:lpstr>“God gave them up …” Romans 1:24, 26, 28</vt:lpstr>
      <vt:lpstr>“God gave them up …” Romans 1:24, 26, 28</vt:lpstr>
      <vt:lpstr>“God gave them up …” Romans 1:24, 26, 28</vt:lpstr>
      <vt:lpstr>God’s Wrath</vt:lpstr>
      <vt:lpstr>God’s Mercy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Wrath Of God</dc:title>
  <dc:creator>mgalloway2715@gmail.com</dc:creator>
  <cp:lastModifiedBy>Richard Lidh</cp:lastModifiedBy>
  <cp:revision>28</cp:revision>
  <cp:lastPrinted>2020-03-17T18:36:55Z</cp:lastPrinted>
  <dcterms:created xsi:type="dcterms:W3CDTF">2020-03-14T20:27:34Z</dcterms:created>
  <dcterms:modified xsi:type="dcterms:W3CDTF">2020-03-17T18:37:00Z</dcterms:modified>
</cp:coreProperties>
</file>